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7" r:id="rId2"/>
    <p:sldId id="286" r:id="rId3"/>
    <p:sldId id="333" r:id="rId4"/>
    <p:sldId id="335" r:id="rId5"/>
    <p:sldId id="334" r:id="rId6"/>
    <p:sldId id="402" r:id="rId7"/>
    <p:sldId id="375" r:id="rId8"/>
    <p:sldId id="374" r:id="rId9"/>
    <p:sldId id="376" r:id="rId10"/>
    <p:sldId id="433" r:id="rId11"/>
    <p:sldId id="434" r:id="rId12"/>
    <p:sldId id="403" r:id="rId13"/>
    <p:sldId id="377" r:id="rId14"/>
    <p:sldId id="435" r:id="rId15"/>
    <p:sldId id="436" r:id="rId16"/>
    <p:sldId id="437" r:id="rId17"/>
    <p:sldId id="438" r:id="rId18"/>
    <p:sldId id="404" r:id="rId19"/>
    <p:sldId id="439" r:id="rId20"/>
    <p:sldId id="443" r:id="rId21"/>
    <p:sldId id="440" r:id="rId22"/>
    <p:sldId id="441" r:id="rId23"/>
    <p:sldId id="444" r:id="rId24"/>
    <p:sldId id="442" r:id="rId25"/>
    <p:sldId id="368" r:id="rId26"/>
  </p:sldIdLst>
  <p:sldSz cx="12190413" cy="6859588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>
      <a:defRPr lang="zh-CN"/>
    </a:defPPr>
    <a:lvl1pPr marL="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pos="4150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66CCFF"/>
    <a:srgbClr val="0099CC"/>
    <a:srgbClr val="009999"/>
    <a:srgbClr val="E27100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7-4702-AEFB-87AAACC4DD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7-4702-AEFB-87AAACC4DD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7-4702-AEFB-87AAACC4DD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7-4702-AEFB-87AAACC4DD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7-4702-AEFB-87AAACC4DD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7-4702-AEFB-87AAACC4DD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B67-4702-AEFB-87AAACC4DD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B67-4702-AEFB-87AAACC4DD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B67-4702-AEFB-87AAACC4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anchor="t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4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4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2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8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3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5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6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5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7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0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1950" indent="0" algn="ctr">
              <a:buNone/>
              <a:defRPr sz="1600"/>
            </a:lvl2pPr>
            <a:lvl3pPr marL="724535" indent="0" algn="ctr">
              <a:buNone/>
              <a:defRPr sz="1400"/>
            </a:lvl3pPr>
            <a:lvl4pPr marL="1086485" indent="0" algn="ctr">
              <a:buNone/>
              <a:defRPr sz="1300"/>
            </a:lvl4pPr>
            <a:lvl5pPr marL="1449070" indent="0" algn="ctr">
              <a:buNone/>
              <a:defRPr sz="1300"/>
            </a:lvl5pPr>
            <a:lvl6pPr marL="1811020" indent="0" algn="ctr">
              <a:buNone/>
              <a:defRPr sz="1300"/>
            </a:lvl6pPr>
            <a:lvl7pPr marL="2173605" indent="0" algn="ctr">
              <a:buNone/>
              <a:defRPr sz="1300"/>
            </a:lvl7pPr>
            <a:lvl8pPr marL="2535555" indent="0" algn="ctr">
              <a:buNone/>
              <a:defRPr sz="1300"/>
            </a:lvl8pPr>
            <a:lvl9pPr marL="2898140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1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5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4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90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0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5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81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1950" indent="0">
              <a:buNone/>
              <a:defRPr sz="2200"/>
            </a:lvl2pPr>
            <a:lvl3pPr marL="724535" indent="0">
              <a:buNone/>
              <a:defRPr sz="1900"/>
            </a:lvl3pPr>
            <a:lvl4pPr marL="1086485" indent="0">
              <a:buNone/>
              <a:defRPr sz="1600"/>
            </a:lvl4pPr>
            <a:lvl5pPr marL="1449070" indent="0">
              <a:buNone/>
              <a:defRPr sz="1600"/>
            </a:lvl5pPr>
            <a:lvl6pPr marL="1811020" indent="0">
              <a:buNone/>
              <a:defRPr sz="1600"/>
            </a:lvl6pPr>
            <a:lvl7pPr marL="2173605" indent="0">
              <a:buNone/>
              <a:defRPr sz="1600"/>
            </a:lvl7pPr>
            <a:lvl8pPr marL="2535555" indent="0">
              <a:buNone/>
              <a:defRPr sz="1600"/>
            </a:lvl8pPr>
            <a:lvl9pPr marL="289814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7239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3900" rtl="0" eaLnBrk="1" latinLnBrk="0" hangingPunct="1">
        <a:lnSpc>
          <a:spcPct val="90000"/>
        </a:lnSpc>
        <a:spcBef>
          <a:spcPts val="7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1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809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4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6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8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5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11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53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48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907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02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60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55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814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96.89.127:8080/dist/#/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4589311" y="191273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344718" y="2368213"/>
            <a:ext cx="10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七月在线</a:t>
            </a:r>
            <a:r>
              <a:rPr lang="en-US" altLang="zh-CN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ML8 NLP</a:t>
            </a: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智能客服项目报告</a:t>
            </a:r>
            <a:endParaRPr lang="zh-CN" altLang="zh-CN" sz="4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497118" y="3771115"/>
            <a:ext cx="6922982" cy="477054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西安记忆 </a:t>
            </a:r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team: 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 高小林 林佳伟 邵云卿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748880" y="1766528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6627" y="2440040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87614" y="1505263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51" grpId="0" animBg="1"/>
      <p:bldP spid="31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5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实时更新停用</a:t>
            </a:r>
            <a:r>
              <a:rPr lang="en-US" altLang="zh-CN" sz="3600" dirty="0"/>
              <a:t>/</a:t>
            </a:r>
            <a:r>
              <a:rPr lang="zh-CN" altLang="en-US" sz="3600" dirty="0"/>
              <a:t>专用词表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为了使实现尽可能简单，停用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专用词表依然使用文件来保存。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专用词表又分为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search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前端画面直接更新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的词表文件，代码中在使用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分词前先调用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类中的共通方法，获取词表文件的更新时间，如发生变化，则重新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的中文分词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插件通过配置词表文件在启动时加载专用词和停用词，如有更新则需要重启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。好在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还提供了另一种动态更新词表的方法，调用外部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服务监听外部词表是否变化，如有变化则进行更新（默认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分钟监听一次）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需要监听的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服务，外部词表设置为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的词表即可。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6E5F4-BA82-4890-88B1-48B829AB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8" y="3910091"/>
            <a:ext cx="648518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1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目前只实现了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启动时的批量问答对导入和通过画面逐条追加问答对的简单功能。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通过画面上传文件的批量问答对导入暂未实现。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通过前端画面调用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发布的追加问答对的服务，后端得到前端画面的输入值后再调用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的接口插入问答对。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07695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效果展示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7CAAA2-2E23-4E48-9552-9F14C8F4CFE7}"/>
              </a:ext>
            </a:extLst>
          </p:cNvPr>
          <p:cNvSpPr txBox="1"/>
          <p:nvPr/>
        </p:nvSpPr>
        <p:spPr>
          <a:xfrm>
            <a:off x="4870614" y="2969926"/>
            <a:ext cx="83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linkClick r:id="rId3"/>
              </a:rPr>
              <a:t>可以访问以下网址体验  布署代码可能与实际提交代码略有出入</a:t>
            </a:r>
            <a:endParaRPr lang="en-US" altLang="zh-CN" sz="2000" dirty="0">
              <a:hlinkClick r:id="rId3"/>
            </a:endParaRPr>
          </a:p>
          <a:p>
            <a:r>
              <a:rPr lang="en-US" altLang="zh-CN" sz="2000" dirty="0">
                <a:hlinkClick r:id="rId3"/>
              </a:rPr>
              <a:t>http://139.196.89.127:8080/dist/#/QA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160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  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2F4EC6-073D-4F68-B6E3-4B5F63E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2" y="1123696"/>
            <a:ext cx="10399069" cy="554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A72499-8436-487A-8873-9E8DC40C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1" y="1233305"/>
            <a:ext cx="106825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DD2FAB-68F1-40AD-9586-24823699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1" y="1129258"/>
            <a:ext cx="9249762" cy="41782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5E5C3-57B0-4BEF-8EF4-B6A079BA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98" y="1734521"/>
            <a:ext cx="2568646" cy="3572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279EF4-072D-453B-A11D-330C9AA74872}"/>
              </a:ext>
            </a:extLst>
          </p:cNvPr>
          <p:cNvSpPr/>
          <p:nvPr/>
        </p:nvSpPr>
        <p:spPr>
          <a:xfrm>
            <a:off x="4012707" y="2334827"/>
            <a:ext cx="736846" cy="2219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72784-DE4E-49A8-B2CE-1EF10ED44C1C}"/>
              </a:ext>
            </a:extLst>
          </p:cNvPr>
          <p:cNvSpPr/>
          <p:nvPr/>
        </p:nvSpPr>
        <p:spPr>
          <a:xfrm>
            <a:off x="9763125" y="4991100"/>
            <a:ext cx="695325" cy="3164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删除停用词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264532-C214-49DE-B4E1-2B362C83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0" y="1254639"/>
            <a:ext cx="9461431" cy="4258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B69158-041E-4AF2-946B-1885527F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872" y="2396183"/>
            <a:ext cx="1920406" cy="3116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A04BA-0C06-4563-B681-95626B0672E5}"/>
              </a:ext>
            </a:extLst>
          </p:cNvPr>
          <p:cNvSpPr/>
          <p:nvPr/>
        </p:nvSpPr>
        <p:spPr>
          <a:xfrm>
            <a:off x="4267200" y="2486025"/>
            <a:ext cx="695325" cy="266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030F1-168F-4172-B806-B695123A3C54}"/>
              </a:ext>
            </a:extLst>
          </p:cNvPr>
          <p:cNvSpPr/>
          <p:nvPr/>
        </p:nvSpPr>
        <p:spPr>
          <a:xfrm>
            <a:off x="10025872" y="5353050"/>
            <a:ext cx="1061228" cy="159983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77CCE2-B5B0-4FB8-B6B6-C65FBAA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1004558"/>
            <a:ext cx="10927295" cy="2404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9947C-6C52-465D-AE3C-6A1713F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3" y="3462872"/>
            <a:ext cx="10381961" cy="330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E8B46D-4273-4EA2-B437-2DFF38CBA1B0}"/>
              </a:ext>
            </a:extLst>
          </p:cNvPr>
          <p:cNvSpPr/>
          <p:nvPr/>
        </p:nvSpPr>
        <p:spPr>
          <a:xfrm>
            <a:off x="4562475" y="2438400"/>
            <a:ext cx="1104900" cy="5429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26963-B7A2-48F3-9DC9-263528647A4D}"/>
              </a:ext>
            </a:extLst>
          </p:cNvPr>
          <p:cNvSpPr/>
          <p:nvPr/>
        </p:nvSpPr>
        <p:spPr>
          <a:xfrm>
            <a:off x="1209675" y="5362575"/>
            <a:ext cx="9248775" cy="2095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评测指标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最终选用老师提供的测试集，以输入问题与最高匹配度的问题（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条）来计算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2F34F-3A30-4B68-82EB-3E3A6A6B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63" y="1909314"/>
            <a:ext cx="4564776" cy="13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1BAD-ACDD-49BF-ACE1-B735AEFC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273412"/>
            <a:ext cx="6576630" cy="1699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FFD5C-3B57-4503-8A45-A6377F1746AF}"/>
              </a:ext>
            </a:extLst>
          </p:cNvPr>
          <p:cNvSpPr txBox="1"/>
          <p:nvPr/>
        </p:nvSpPr>
        <p:spPr>
          <a:xfrm>
            <a:off x="1051863" y="4972819"/>
            <a:ext cx="6576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 = BP</a:t>
            </a: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FA9897C-FFFB-483F-82E4-D6038ADF5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44192"/>
              </p:ext>
            </p:extLst>
          </p:nvPr>
        </p:nvGraphicFramePr>
        <p:xfrm>
          <a:off x="8273881" y="42907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Worksheet" showAsIcon="1" r:id="rId6" imgW="914400" imgH="792417" progId="Excel.Sheet.12">
                  <p:embed/>
                </p:oleObj>
              </mc:Choice>
              <mc:Fallback>
                <p:oleObj name="Worksheet" showAsIcon="1" r:id="rId6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3881" y="42907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007001-EBBF-4D42-AE20-805045ADC7FB}"/>
              </a:ext>
            </a:extLst>
          </p:cNvPr>
          <p:cNvSpPr txBox="1"/>
          <p:nvPr/>
        </p:nvSpPr>
        <p:spPr>
          <a:xfrm>
            <a:off x="9143759" y="4590968"/>
            <a:ext cx="22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测试指标结果明细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3F2EF-8654-48CC-95E2-C7BD85F7BAA0}"/>
              </a:ext>
            </a:extLst>
          </p:cNvPr>
          <p:cNvSpPr txBox="1"/>
          <p:nvPr/>
        </p:nvSpPr>
        <p:spPr>
          <a:xfrm>
            <a:off x="8176070" y="2194137"/>
            <a:ext cx="310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最终选定通过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选取匹配度最高的前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条，再通过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进行重排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AVG_SCORE(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sim+BLEU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1.73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51CC5-84B6-4C52-BF5B-FF3C7E6053C5}"/>
              </a:ext>
            </a:extLst>
          </p:cNvPr>
          <p:cNvSpPr txBox="1"/>
          <p:nvPr/>
        </p:nvSpPr>
        <p:spPr>
          <a:xfrm>
            <a:off x="1046622" y="5522671"/>
            <a:ext cx="84080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 = 0.3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vec_cosin_sim+0.2*length_sim+0.3*keyword_sim+0.2*inverse score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 flipV="1">
            <a:off x="4105610" y="2885781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0" y="3309702"/>
            <a:ext cx="12126897" cy="316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33"/>
          <p:cNvSpPr txBox="1"/>
          <p:nvPr/>
        </p:nvSpPr>
        <p:spPr>
          <a:xfrm>
            <a:off x="3146736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1" name="圆角矩形 120"/>
          <p:cNvSpPr/>
          <p:nvPr/>
        </p:nvSpPr>
        <p:spPr bwMode="auto">
          <a:xfrm>
            <a:off x="3852466" y="244963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037095" y="2885781"/>
            <a:ext cx="148006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064804" y="2915821"/>
            <a:ext cx="1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5458327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121"/>
          <p:cNvSpPr/>
          <p:nvPr/>
        </p:nvSpPr>
        <p:spPr bwMode="auto">
          <a:xfrm>
            <a:off x="5165551" y="3648690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6923526" y="288578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 bwMode="auto">
          <a:xfrm>
            <a:off x="6636028" y="2358606"/>
            <a:ext cx="584924" cy="58492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8314176" y="3309702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929133" y="2899153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 bwMode="auto">
          <a:xfrm>
            <a:off x="9667868" y="2465596"/>
            <a:ext cx="522530" cy="52253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8012210" y="3654977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7" name="文本框 33"/>
          <p:cNvSpPr txBox="1"/>
          <p:nvPr/>
        </p:nvSpPr>
        <p:spPr>
          <a:xfrm>
            <a:off x="4669646" y="4466962"/>
            <a:ext cx="283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sp>
        <p:nvSpPr>
          <p:cNvPr id="141" name="文本框 33"/>
          <p:cNvSpPr txBox="1"/>
          <p:nvPr/>
        </p:nvSpPr>
        <p:spPr>
          <a:xfrm>
            <a:off x="6086703" y="1556122"/>
            <a:ext cx="197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  <p:sp>
        <p:nvSpPr>
          <p:cNvPr id="143" name="文本框 33"/>
          <p:cNvSpPr txBox="1"/>
          <p:nvPr/>
        </p:nvSpPr>
        <p:spPr>
          <a:xfrm>
            <a:off x="8918117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问题及总结</a:t>
            </a:r>
          </a:p>
        </p:txBody>
      </p:sp>
      <p:sp>
        <p:nvSpPr>
          <p:cNvPr id="145" name="文本框 33"/>
          <p:cNvSpPr txBox="1"/>
          <p:nvPr/>
        </p:nvSpPr>
        <p:spPr>
          <a:xfrm>
            <a:off x="7502694" y="4466962"/>
            <a:ext cx="174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评测指标</a:t>
            </a:r>
          </a:p>
        </p:txBody>
      </p:sp>
      <p:sp>
        <p:nvSpPr>
          <p:cNvPr id="147" name="文本框 27"/>
          <p:cNvSpPr txBox="1"/>
          <p:nvPr/>
        </p:nvSpPr>
        <p:spPr>
          <a:xfrm>
            <a:off x="3916911" y="250798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27"/>
          <p:cNvSpPr txBox="1"/>
          <p:nvPr/>
        </p:nvSpPr>
        <p:spPr>
          <a:xfrm>
            <a:off x="5242972" y="372852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27"/>
          <p:cNvSpPr txBox="1"/>
          <p:nvPr/>
        </p:nvSpPr>
        <p:spPr>
          <a:xfrm>
            <a:off x="6699133" y="240046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27"/>
          <p:cNvSpPr txBox="1"/>
          <p:nvPr/>
        </p:nvSpPr>
        <p:spPr>
          <a:xfrm>
            <a:off x="8086847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27"/>
          <p:cNvSpPr txBox="1"/>
          <p:nvPr/>
        </p:nvSpPr>
        <p:spPr>
          <a:xfrm>
            <a:off x="9719625" y="247734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47BB7B-7144-4AA1-83CC-9F92DE453D66}"/>
              </a:ext>
            </a:extLst>
          </p:cNvPr>
          <p:cNvCxnSpPr/>
          <p:nvPr/>
        </p:nvCxnSpPr>
        <p:spPr>
          <a:xfrm flipV="1">
            <a:off x="11371701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135">
            <a:extLst>
              <a:ext uri="{FF2B5EF4-FFF2-40B4-BE49-F238E27FC236}">
                <a16:creationId xmlns:a16="http://schemas.microsoft.com/office/drawing/2014/main" id="{3DD3CA63-C662-4644-AE56-A412938DA178}"/>
              </a:ext>
            </a:extLst>
          </p:cNvPr>
          <p:cNvSpPr/>
          <p:nvPr/>
        </p:nvSpPr>
        <p:spPr bwMode="auto">
          <a:xfrm>
            <a:off x="11123029" y="3654977"/>
            <a:ext cx="603932" cy="603932"/>
          </a:xfrm>
          <a:prstGeom prst="roundRect">
            <a:avLst>
              <a:gd name="adj" fmla="val 6712"/>
            </a:avLst>
          </a:prstGeom>
          <a:solidFill>
            <a:schemeClr val="accent4">
              <a:lumMod val="75000"/>
            </a:schemeClr>
          </a:soli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文本框 27">
            <a:extLst>
              <a:ext uri="{FF2B5EF4-FFF2-40B4-BE49-F238E27FC236}">
                <a16:creationId xmlns:a16="http://schemas.microsoft.com/office/drawing/2014/main" id="{0C78957F-6EF9-437B-AA86-381CC14A2109}"/>
              </a:ext>
            </a:extLst>
          </p:cNvPr>
          <p:cNvSpPr txBox="1"/>
          <p:nvPr/>
        </p:nvSpPr>
        <p:spPr>
          <a:xfrm>
            <a:off x="11197666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>
            <a:extLst>
              <a:ext uri="{FF2B5EF4-FFF2-40B4-BE49-F238E27FC236}">
                <a16:creationId xmlns:a16="http://schemas.microsoft.com/office/drawing/2014/main" id="{14DEBC20-C0D8-4837-8442-398629BAC1C3}"/>
              </a:ext>
            </a:extLst>
          </p:cNvPr>
          <p:cNvSpPr txBox="1"/>
          <p:nvPr/>
        </p:nvSpPr>
        <p:spPr>
          <a:xfrm>
            <a:off x="10917275" y="4466962"/>
            <a:ext cx="91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50"/>
                            </p:stCondLst>
                            <p:childTnLst>
                              <p:par>
                                <p:cTn id="5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350"/>
                            </p:stCondLst>
                            <p:childTnLst>
                              <p:par>
                                <p:cTn id="1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5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3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5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800"/>
                            </p:stCondLst>
                            <p:childTnLst>
                              <p:par>
                                <p:cTn id="1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1" grpId="0" animBg="1"/>
      <p:bldP spid="78" grpId="0" animBg="1"/>
      <p:bldP spid="104" grpId="0"/>
      <p:bldP spid="122" grpId="0" animBg="1"/>
      <p:bldP spid="123" grpId="0" animBg="1"/>
      <p:bldP spid="128" grpId="0" animBg="1"/>
      <p:bldP spid="136" grpId="0" animBg="1"/>
      <p:bldP spid="137" grpId="0"/>
      <p:bldP spid="141" grpId="0"/>
      <p:bldP spid="143" grpId="0"/>
      <p:bldP spid="145" grpId="0"/>
      <p:bldP spid="147" grpId="0"/>
      <p:bldP spid="148" grpId="0"/>
      <p:bldP spid="149" grpId="0"/>
      <p:bldP spid="150" grpId="0"/>
      <p:bldP spid="151" grpId="0"/>
      <p:bldP spid="26" grpId="0" animBg="1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没有计算生成式的评测指标，只是试了几个问题，简单看了看效果。虽然有些生成的还可以，但总体来说并不是很好。当然这也受限与时间，精力和金钱等因素（租了个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最终结果是使用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后将所有参数保存，又对剩余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后的参数生成的。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使用全部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万个问答对训练会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41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问题及总结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8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问题及总结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原本以为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训练时只要将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设置的够小，就可以不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，但是实际训练时，似乎还跟训练样本的总数有关，每个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的问答对进行生成式训练，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列表切片使每一个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只取一半的数据进行训练，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依然为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却不会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循环神经网络训练很慢。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网络结构清楚，原理明白是一回事；用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写出来是另一回事；能把它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出来还需要一点运气。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同义词在实际生产环境中还是需要配置的，但是对于本次测试集来看指标提升不明显并且会增长检索时间（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0.25s-&gt;0.77s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）。提交的代码里加了同义词配置，但对于指标计算结果没有配置同义词。</a:t>
            </a:r>
          </a:p>
        </p:txBody>
      </p:sp>
    </p:spTree>
    <p:extLst>
      <p:ext uri="{BB962C8B-B14F-4D97-AF65-F5344CB8AC3E}">
        <p14:creationId xmlns:p14="http://schemas.microsoft.com/office/powerpoint/2010/main" val="42572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人员分工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2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人员分工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王磊：数据清洗，前端，后端，检索式，生成式，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高小林：爬虫，数据清洗，检索式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林佳伟：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邵云卿：数据清洗，生成式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代码可以分享，大家共同进步。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42746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赏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7319341" y="1755545"/>
            <a:ext cx="951570" cy="3689435"/>
            <a:chOff x="1089894" y="2049041"/>
            <a:chExt cx="951570" cy="3689435"/>
          </a:xfrm>
        </p:grpSpPr>
        <p:sp>
          <p:nvSpPr>
            <p:cNvPr id="216" name="椭圆 215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7" name="矩形 216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596745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5725981" y="1755545"/>
            <a:ext cx="951570" cy="3689435"/>
            <a:chOff x="1089894" y="2049041"/>
            <a:chExt cx="951570" cy="3689435"/>
          </a:xfrm>
        </p:grpSpPr>
        <p:sp>
          <p:nvSpPr>
            <p:cNvPr id="212" name="椭圆 211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3" name="矩形 212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4393146" y="227229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4056421" y="1755545"/>
            <a:ext cx="951570" cy="3689435"/>
            <a:chOff x="1089894" y="2049041"/>
            <a:chExt cx="951570" cy="3689435"/>
          </a:xfrm>
        </p:grpSpPr>
        <p:sp>
          <p:nvSpPr>
            <p:cNvPr id="208" name="椭圆 207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9" name="矩形 208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6522" y="22913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2408847" y="1755545"/>
            <a:ext cx="951570" cy="3689435"/>
            <a:chOff x="1089894" y="2049041"/>
            <a:chExt cx="951570" cy="3689435"/>
          </a:xfrm>
        </p:grpSpPr>
        <p:sp>
          <p:nvSpPr>
            <p:cNvPr id="154" name="椭圆 15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5" name="矩形 15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9079573" y="2797762"/>
            <a:ext cx="759125" cy="179563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4186856" y="4430973"/>
            <a:ext cx="380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THANKS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0" grpId="0"/>
      <p:bldP spid="206" grpId="0"/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12267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系统架构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B3FBBB2A-5D70-47C1-B0C3-6D8C026483F2}"/>
              </a:ext>
            </a:extLst>
          </p:cNvPr>
          <p:cNvSpPr/>
          <p:nvPr/>
        </p:nvSpPr>
        <p:spPr>
          <a:xfrm>
            <a:off x="1411550" y="887767"/>
            <a:ext cx="10511161" cy="54952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824493" y="168474"/>
            <a:ext cx="236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笑脸 30">
            <a:extLst>
              <a:ext uri="{FF2B5EF4-FFF2-40B4-BE49-F238E27FC236}">
                <a16:creationId xmlns:a16="http://schemas.microsoft.com/office/drawing/2014/main" id="{5384AC47-4159-496A-9980-EB6558C85B4A}"/>
              </a:ext>
            </a:extLst>
          </p:cNvPr>
          <p:cNvSpPr/>
          <p:nvPr/>
        </p:nvSpPr>
        <p:spPr>
          <a:xfrm>
            <a:off x="307305" y="1809750"/>
            <a:ext cx="697851" cy="72033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FAF38E-38E4-4C51-85C6-4F3301D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72" y="2832657"/>
            <a:ext cx="4948934" cy="256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FDAF09D-9BCB-40D1-8AF2-43DD4367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49" y="1480134"/>
            <a:ext cx="789295" cy="78929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2D9BFC-AD53-44B4-8F4A-CBB76D6D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42" y="2171129"/>
            <a:ext cx="958013" cy="6380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A01878-A715-4AD0-86FB-4A944B29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54" y="1468178"/>
            <a:ext cx="1300928" cy="5842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93E72B-7D22-4D13-B347-2DB2DF04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326" y="2045963"/>
            <a:ext cx="1283985" cy="722693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627EB5B-A966-4FDC-9624-601DB715BDCC}"/>
              </a:ext>
            </a:extLst>
          </p:cNvPr>
          <p:cNvCxnSpPr>
            <a:cxnSpLocks/>
          </p:cNvCxnSpPr>
          <p:nvPr/>
        </p:nvCxnSpPr>
        <p:spPr>
          <a:xfrm>
            <a:off x="5131415" y="2308006"/>
            <a:ext cx="71340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7F74DB-0730-44E1-8B35-2FF728CA4CCE}"/>
              </a:ext>
            </a:extLst>
          </p:cNvPr>
          <p:cNvCxnSpPr>
            <a:cxnSpLocks/>
          </p:cNvCxnSpPr>
          <p:nvPr/>
        </p:nvCxnSpPr>
        <p:spPr>
          <a:xfrm>
            <a:off x="7317470" y="2303083"/>
            <a:ext cx="66996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E14519-AB60-43B5-B524-897B804F58C7}"/>
              </a:ext>
            </a:extLst>
          </p:cNvPr>
          <p:cNvCxnSpPr>
            <a:cxnSpLocks/>
            <a:stCxn id="31" idx="6"/>
            <a:endCxn id="52" idx="1"/>
          </p:cNvCxnSpPr>
          <p:nvPr/>
        </p:nvCxnSpPr>
        <p:spPr>
          <a:xfrm>
            <a:off x="1005156" y="2169919"/>
            <a:ext cx="2878497" cy="1374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AC2D486-E4F0-425D-865E-23E4EB5F4240}"/>
              </a:ext>
            </a:extLst>
          </p:cNvPr>
          <p:cNvSpPr txBox="1"/>
          <p:nvPr/>
        </p:nvSpPr>
        <p:spPr>
          <a:xfrm>
            <a:off x="1486055" y="1879436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3C15BD-0504-49BF-9E83-40B60C9AFB3B}"/>
              </a:ext>
            </a:extLst>
          </p:cNvPr>
          <p:cNvSpPr txBox="1"/>
          <p:nvPr/>
        </p:nvSpPr>
        <p:spPr>
          <a:xfrm>
            <a:off x="5108481" y="1951507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251D81-4F96-4982-8B5D-BF9B2BC6A36D}"/>
              </a:ext>
            </a:extLst>
          </p:cNvPr>
          <p:cNvSpPr txBox="1"/>
          <p:nvPr/>
        </p:nvSpPr>
        <p:spPr>
          <a:xfrm>
            <a:off x="7227472" y="1956563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243627-8F03-4A6D-A878-805D8F410619}"/>
              </a:ext>
            </a:extLst>
          </p:cNvPr>
          <p:cNvSpPr txBox="1"/>
          <p:nvPr/>
        </p:nvSpPr>
        <p:spPr>
          <a:xfrm>
            <a:off x="430165" y="2530088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3705CE-3D7D-48E2-805F-A9D960E913EB}"/>
              </a:ext>
            </a:extLst>
          </p:cNvPr>
          <p:cNvGrpSpPr/>
          <p:nvPr/>
        </p:nvGrpSpPr>
        <p:grpSpPr>
          <a:xfrm>
            <a:off x="7987430" y="1669009"/>
            <a:ext cx="1234531" cy="1149527"/>
            <a:chOff x="9815776" y="2490633"/>
            <a:chExt cx="1052505" cy="1066484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BC570-1C5C-4756-8BFD-64A5C64C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4879"/>
            <a:stretch/>
          </p:blipFill>
          <p:spPr>
            <a:xfrm>
              <a:off x="9815776" y="2571836"/>
              <a:ext cx="963087" cy="985281"/>
            </a:xfrm>
            <a:prstGeom prst="rect">
              <a:avLst/>
            </a:prstGeom>
          </p:spPr>
        </p:pic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9F362EB-9A86-4B01-83DA-8E9B902A2B98}"/>
                </a:ext>
              </a:extLst>
            </p:cNvPr>
            <p:cNvSpPr/>
            <p:nvPr/>
          </p:nvSpPr>
          <p:spPr>
            <a:xfrm>
              <a:off x="9847535" y="2490633"/>
              <a:ext cx="1020746" cy="10207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1961"/>
              </a:schemeClr>
            </a:solidFill>
            <a:ln w="317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06D5809-E29E-4EBA-9C6A-C322D989B44C}"/>
              </a:ext>
            </a:extLst>
          </p:cNvPr>
          <p:cNvSpPr/>
          <p:nvPr/>
        </p:nvSpPr>
        <p:spPr>
          <a:xfrm>
            <a:off x="3883653" y="1558153"/>
            <a:ext cx="1235903" cy="12510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 w="317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4DE043-03E2-4B88-AC96-A2003DEABE1F}"/>
              </a:ext>
            </a:extLst>
          </p:cNvPr>
          <p:cNvSpPr/>
          <p:nvPr/>
        </p:nvSpPr>
        <p:spPr>
          <a:xfrm>
            <a:off x="5844823" y="1427668"/>
            <a:ext cx="1411550" cy="1384781"/>
          </a:xfrm>
          <a:prstGeom prst="roundRect">
            <a:avLst/>
          </a:prstGeom>
          <a:solidFill>
            <a:srgbClr val="66CCFF">
              <a:alpha val="41961"/>
            </a:srgbClr>
          </a:solidFill>
          <a:ln w="31750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459B-813A-43D5-BD91-41D213DE4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15" y="5409947"/>
            <a:ext cx="2174325" cy="65037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CEC3BF63-10C1-4378-AC47-24100DA3A50A}"/>
              </a:ext>
            </a:extLst>
          </p:cNvPr>
          <p:cNvSpPr txBox="1"/>
          <p:nvPr/>
        </p:nvSpPr>
        <p:spPr>
          <a:xfrm>
            <a:off x="8024682" y="1425010"/>
            <a:ext cx="1408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42B038-9F96-41D4-A258-0839C69246A8}"/>
              </a:ext>
            </a:extLst>
          </p:cNvPr>
          <p:cNvSpPr txBox="1"/>
          <p:nvPr/>
        </p:nvSpPr>
        <p:spPr>
          <a:xfrm>
            <a:off x="5801664" y="1201749"/>
            <a:ext cx="1383118" cy="25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3BB9FB-ABCD-44A3-AE15-1FADFAB965D8}"/>
              </a:ext>
            </a:extLst>
          </p:cNvPr>
          <p:cNvSpPr txBox="1"/>
          <p:nvPr/>
        </p:nvSpPr>
        <p:spPr>
          <a:xfrm>
            <a:off x="3768716" y="1385171"/>
            <a:ext cx="1517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48924" y="2406742"/>
            <a:ext cx="2977072" cy="2977072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/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9858685" y="2118177"/>
            <a:ext cx="180000" cy="180000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2902" y="4027747"/>
            <a:ext cx="180000" cy="180000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55030" y="2086214"/>
            <a:ext cx="180000" cy="180000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88674" y="4073467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5"/>
          <p:cNvSpPr txBox="1"/>
          <p:nvPr/>
        </p:nvSpPr>
        <p:spPr>
          <a:xfrm>
            <a:off x="824493" y="16847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96140" y="2389035"/>
            <a:ext cx="2065558" cy="1201355"/>
            <a:chOff x="929105" y="4234076"/>
            <a:chExt cx="2065558" cy="1201355"/>
          </a:xfrm>
        </p:grpSpPr>
        <p:sp>
          <p:nvSpPr>
            <p:cNvPr id="42" name="文本框 5"/>
            <p:cNvSpPr txBox="1"/>
            <p:nvPr/>
          </p:nvSpPr>
          <p:spPr>
            <a:xfrm>
              <a:off x="929105" y="4234076"/>
              <a:ext cx="1512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99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6735" y="4734855"/>
              <a:ext cx="1977928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Tomcat/Nginx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67245" y="2348991"/>
            <a:ext cx="1731554" cy="1470643"/>
            <a:chOff x="3580735" y="3336836"/>
            <a:chExt cx="1731554" cy="1470643"/>
          </a:xfrm>
        </p:grpSpPr>
        <p:sp>
          <p:nvSpPr>
            <p:cNvPr id="45" name="文本框 5"/>
            <p:cNvSpPr txBox="1"/>
            <p:nvPr/>
          </p:nvSpPr>
          <p:spPr>
            <a:xfrm>
              <a:off x="3580735" y="3336836"/>
              <a:ext cx="1598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6600"/>
                  </a:solidFill>
                </a:rPr>
                <a:t>后端</a:t>
              </a:r>
              <a:endParaRPr lang="zh-CN" altLang="zh-CN" sz="3200" dirty="0">
                <a:solidFill>
                  <a:srgbClr val="FF66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05021" y="3783737"/>
              <a:ext cx="1707268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Flask </a:t>
              </a:r>
              <a:r>
                <a:rPr lang="zh-CN" altLang="en-US" dirty="0"/>
                <a:t>发布</a:t>
              </a:r>
              <a:r>
                <a:rPr lang="en-US" altLang="zh-CN" dirty="0"/>
                <a:t>Restful Webservice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9214" y="4343043"/>
            <a:ext cx="1791004" cy="1021824"/>
            <a:chOff x="5302543" y="5102364"/>
            <a:chExt cx="1791004" cy="1021824"/>
          </a:xfrm>
        </p:grpSpPr>
        <p:sp>
          <p:nvSpPr>
            <p:cNvPr id="48" name="文本框 5"/>
            <p:cNvSpPr txBox="1"/>
            <p:nvPr/>
          </p:nvSpPr>
          <p:spPr>
            <a:xfrm>
              <a:off x="5515903" y="5102364"/>
              <a:ext cx="141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B050"/>
                  </a:solidFill>
                </a:rPr>
                <a:t>布署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2543" y="5600968"/>
              <a:ext cx="1791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dirty="0"/>
                <a:t>Docker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dirty="0"/>
                <a:t>阿里云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04176" y="4233556"/>
            <a:ext cx="1749674" cy="2450428"/>
            <a:chOff x="7296289" y="4666124"/>
            <a:chExt cx="1749674" cy="2450428"/>
          </a:xfrm>
        </p:grpSpPr>
        <p:sp>
          <p:nvSpPr>
            <p:cNvPr id="51" name="文本框 5"/>
            <p:cNvSpPr txBox="1"/>
            <p:nvPr/>
          </p:nvSpPr>
          <p:spPr>
            <a:xfrm>
              <a:off x="7296289" y="4666124"/>
              <a:ext cx="17496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C000"/>
                  </a:solidFill>
                </a:rPr>
                <a:t>算法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25623" y="5123314"/>
              <a:ext cx="162509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elastic search</a:t>
              </a:r>
              <a:r>
                <a:rPr lang="zh-CN" altLang="en-US" dirty="0"/>
                <a:t>进行检索式匹配</a:t>
              </a:r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 err="1"/>
                <a:t>Tensorflow</a:t>
              </a:r>
              <a:r>
                <a:rPr lang="zh-CN" altLang="en-US" dirty="0"/>
                <a:t>生成低匹配度问题的答案</a:t>
              </a:r>
            </a:p>
          </p:txBody>
        </p:sp>
      </p:grpSp>
      <p:sp>
        <p:nvSpPr>
          <p:cNvPr id="54" name="Freeform 512"/>
          <p:cNvSpPr/>
          <p:nvPr/>
        </p:nvSpPr>
        <p:spPr bwMode="auto">
          <a:xfrm>
            <a:off x="942890" y="2466812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2101" y="2372211"/>
            <a:ext cx="283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3480" y="3028138"/>
            <a:ext cx="2926080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以前后端分离方式构建前后端架构，为了方便快速布署及横向扩展的后续需求，所有服务都制作成了</a:t>
            </a:r>
            <a:r>
              <a:rPr lang="en-US" altLang="zh-CN" sz="1600" dirty="0"/>
              <a:t>docker image</a:t>
            </a:r>
            <a:r>
              <a:rPr lang="zh-CN" altLang="en-US" sz="1600" dirty="0"/>
              <a:t>的形式进行布署。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2775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7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2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12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2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7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37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7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2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2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1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37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7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54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756909" y="2085675"/>
            <a:ext cx="475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功能说明</a:t>
            </a:r>
            <a:endParaRPr lang="zh-CN" altLang="zh-CN" sz="4400" dirty="0"/>
          </a:p>
        </p:txBody>
      </p:sp>
      <p:sp>
        <p:nvSpPr>
          <p:cNvPr id="100" name="TextBox 99"/>
          <p:cNvSpPr txBox="1"/>
          <p:nvPr/>
        </p:nvSpPr>
        <p:spPr>
          <a:xfrm>
            <a:off x="6227065" y="2950721"/>
            <a:ext cx="34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检索式问题回答匹配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7065" y="3388675"/>
            <a:ext cx="317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生成式回答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27065" y="3798186"/>
            <a:ext cx="36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实时更新停用</a:t>
            </a:r>
            <a:r>
              <a:rPr lang="en-US" altLang="zh-CN" dirty="0"/>
              <a:t>/</a:t>
            </a:r>
            <a:r>
              <a:rPr lang="zh-CN" altLang="en-US" dirty="0"/>
              <a:t>专用词表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F8FB6A7-A81C-4C4B-8147-7DE382BCCBF6}"/>
              </a:ext>
            </a:extLst>
          </p:cNvPr>
          <p:cNvSpPr txBox="1"/>
          <p:nvPr/>
        </p:nvSpPr>
        <p:spPr>
          <a:xfrm>
            <a:off x="6227065" y="4203719"/>
            <a:ext cx="354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追加问答对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4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9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24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7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7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24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124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74"/>
                            </p:stCondLst>
                            <p:childTnLst>
                              <p:par>
                                <p:cTn id="10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2" y="169769"/>
            <a:ext cx="793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</a:t>
            </a:r>
            <a:r>
              <a:rPr lang="en-US" altLang="zh-CN" sz="3600" dirty="0"/>
              <a:t>elastic search</a:t>
            </a:r>
            <a:r>
              <a:rPr lang="zh-CN" altLang="en-US" sz="3600" dirty="0"/>
              <a:t>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2" y="2099614"/>
            <a:ext cx="5129933" cy="3512535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80539" y="2195321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0075CC"/>
            </a:solidFill>
            <a:prstDash val="solid"/>
          </a:ln>
          <a:effectLst>
            <a:outerShdw dist="12700" sx="101000" sy="101000" algn="l" rotWithShape="0">
              <a:srgbClr val="43CEFF"/>
            </a:outerShdw>
          </a:effectLst>
        </p:spPr>
      </p:cxnSp>
      <p:cxnSp>
        <p:nvCxnSpPr>
          <p:cNvPr id="59" name="直接连接符 58"/>
          <p:cNvCxnSpPr/>
          <p:nvPr/>
        </p:nvCxnSpPr>
        <p:spPr>
          <a:xfrm>
            <a:off x="4880539" y="3512596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dist="12700" sx="101000" sy="101000" algn="l" rotWithShape="0">
              <a:srgbClr val="FFC819"/>
            </a:outerShdw>
          </a:effectLst>
        </p:spPr>
      </p:cxnSp>
      <p:cxnSp>
        <p:nvCxnSpPr>
          <p:cNvPr id="60" name="直接连接符 59"/>
          <p:cNvCxnSpPr/>
          <p:nvPr/>
        </p:nvCxnSpPr>
        <p:spPr>
          <a:xfrm>
            <a:off x="4880539" y="4842829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3A8A1E"/>
            </a:solidFill>
            <a:prstDash val="solid"/>
          </a:ln>
          <a:effectLst>
            <a:outerShdw dist="12700" sx="101000" sy="101000" algn="l" rotWithShape="0">
              <a:srgbClr val="C7EF85"/>
            </a:outerShdw>
          </a:effectLst>
        </p:spPr>
      </p:cxnSp>
      <p:sp>
        <p:nvSpPr>
          <p:cNvPr id="61" name="文本框 32"/>
          <p:cNvSpPr txBox="1"/>
          <p:nvPr/>
        </p:nvSpPr>
        <p:spPr>
          <a:xfrm>
            <a:off x="5146395" y="2318772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数据清洗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4880539" y="3636047"/>
            <a:ext cx="24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建立倒排索引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3" name="文本框 32"/>
          <p:cNvSpPr txBox="1"/>
          <p:nvPr/>
        </p:nvSpPr>
        <p:spPr>
          <a:xfrm>
            <a:off x="5146395" y="4966280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匹配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81205" y="2099614"/>
            <a:ext cx="2620431" cy="1743075"/>
            <a:chOff x="8641357" y="2133650"/>
            <a:chExt cx="2620431" cy="1743075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135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原始数据并未将问题和回答分清楚，除第一个问题记在问题列以外，后续的追问问题也记在了回答列里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12946" y="4797343"/>
            <a:ext cx="3002970" cy="1791848"/>
            <a:chOff x="8641357" y="2133650"/>
            <a:chExt cx="2620431" cy="1004856"/>
          </a:xfrm>
        </p:grpSpPr>
        <p:sp>
          <p:nvSpPr>
            <p:cNvPr id="69" name="TextBox 68"/>
            <p:cNvSpPr txBox="1"/>
            <p:nvPr/>
          </p:nvSpPr>
          <p:spPr>
            <a:xfrm>
              <a:off x="8785372" y="2523406"/>
              <a:ext cx="2449831" cy="61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similarity:BM25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降低高频词的影响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 settings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mappings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中添加同义词配置，扩大匹配范围</a:t>
              </a:r>
            </a:p>
          </p:txBody>
        </p:sp>
        <p:sp>
          <p:nvSpPr>
            <p:cNvPr id="7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84483" y="2133650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similarity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256" y="4369818"/>
            <a:ext cx="2875445" cy="2163701"/>
            <a:chOff x="8641355" y="2204359"/>
            <a:chExt cx="2643077" cy="1246285"/>
          </a:xfrm>
        </p:grpSpPr>
        <p:sp>
          <p:nvSpPr>
            <p:cNvPr id="73" name="TextBox 72"/>
            <p:cNvSpPr txBox="1"/>
            <p:nvPr/>
          </p:nvSpPr>
          <p:spPr>
            <a:xfrm>
              <a:off x="8641355" y="2523406"/>
              <a:ext cx="2643077" cy="92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analyzer:ik_max_word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search_analyzer:ik_smart_word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建立倒排索引时使用最大分词法，确保不会漏过每一个词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查询时使用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smart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的最简分词法，快速匹配</a:t>
              </a:r>
            </a:p>
          </p:txBody>
        </p:sp>
        <p:sp>
          <p:nvSpPr>
            <p:cNvPr id="7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E271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82640" y="2204359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 mapping</a:t>
              </a:r>
              <a:r>
                <a:rPr lang="zh-CN" altLang="en-US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36363" y="1082639"/>
            <a:ext cx="3354050" cy="3590306"/>
            <a:chOff x="8620765" y="1759188"/>
            <a:chExt cx="2595669" cy="3590306"/>
          </a:xfrm>
        </p:grpSpPr>
        <p:sp>
          <p:nvSpPr>
            <p:cNvPr id="77" name="TextBox 76"/>
            <p:cNvSpPr txBox="1"/>
            <p:nvPr/>
          </p:nvSpPr>
          <p:spPr>
            <a:xfrm>
              <a:off x="8739129" y="2200812"/>
              <a:ext cx="2133944" cy="314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针对数据问题，本小组分为两队进行了处理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用正则表达式及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针对一些较常见的规则（包含‘老师’的是问题，包含‘你好’的一般是回答等等）进行处理，整理成一问一答的形式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根据原始数据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Scrapy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对会计学堂重新进行爬取保留发言人及时间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比较后最终使用爬虫重新爬取的数据整理成一问一答的形式</a:t>
              </a:r>
            </a:p>
          </p:txBody>
        </p:sp>
        <p:sp>
          <p:nvSpPr>
            <p:cNvPr id="78" name="Freeform 512"/>
            <p:cNvSpPr/>
            <p:nvPr/>
          </p:nvSpPr>
          <p:spPr bwMode="auto">
            <a:xfrm>
              <a:off x="8620765" y="188849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739129" y="1759188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2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2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2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2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2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7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/>
          <p:cNvSpPr/>
          <p:nvPr/>
        </p:nvSpPr>
        <p:spPr bwMode="auto">
          <a:xfrm>
            <a:off x="4924645" y="3971807"/>
            <a:ext cx="1758917" cy="1758926"/>
          </a:xfrm>
          <a:custGeom>
            <a:avLst/>
            <a:gdLst>
              <a:gd name="T0" fmla="*/ 168 w 1187"/>
              <a:gd name="T1" fmla="*/ 0 h 1187"/>
              <a:gd name="T2" fmla="*/ 0 w 1187"/>
              <a:gd name="T3" fmla="*/ 0 h 1187"/>
              <a:gd name="T4" fmla="*/ 1187 w 1187"/>
              <a:gd name="T5" fmla="*/ 1187 h 1187"/>
              <a:gd name="T6" fmla="*/ 1187 w 1187"/>
              <a:gd name="T7" fmla="*/ 1019 h 1187"/>
              <a:gd name="T8" fmla="*/ 168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56"/>
                  <a:pt x="531" y="1187"/>
                  <a:pt x="1187" y="1187"/>
                </a:cubicBezTo>
                <a:cubicBezTo>
                  <a:pt x="1187" y="1019"/>
                  <a:pt x="1187" y="1019"/>
                  <a:pt x="1187" y="1019"/>
                </a:cubicBezTo>
                <a:cubicBezTo>
                  <a:pt x="624" y="1019"/>
                  <a:pt x="168" y="563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165100" dist="1143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30"/>
          <p:cNvSpPr/>
          <p:nvPr/>
        </p:nvSpPr>
        <p:spPr bwMode="auto">
          <a:xfrm>
            <a:off x="6679534" y="2214752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165100" dist="114300" dir="6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40"/>
          <p:cNvSpPr/>
          <p:nvPr/>
        </p:nvSpPr>
        <p:spPr bwMode="auto">
          <a:xfrm>
            <a:off x="4924645" y="2214752"/>
            <a:ext cx="1758917" cy="1758926"/>
          </a:xfrm>
          <a:custGeom>
            <a:avLst/>
            <a:gdLst>
              <a:gd name="T0" fmla="*/ 1187 w 1187"/>
              <a:gd name="T1" fmla="*/ 168 h 1187"/>
              <a:gd name="T2" fmla="*/ 1187 w 1187"/>
              <a:gd name="T3" fmla="*/ 0 h 1187"/>
              <a:gd name="T4" fmla="*/ 0 w 1187"/>
              <a:gd name="T5" fmla="*/ 1187 h 1187"/>
              <a:gd name="T6" fmla="*/ 168 w 1187"/>
              <a:gd name="T7" fmla="*/ 1187 h 1187"/>
              <a:gd name="T8" fmla="*/ 1187 w 1187"/>
              <a:gd name="T9" fmla="*/ 168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168"/>
                </a:moveTo>
                <a:cubicBezTo>
                  <a:pt x="1187" y="0"/>
                  <a:pt x="1187" y="0"/>
                  <a:pt x="1187" y="0"/>
                </a:cubicBezTo>
                <a:cubicBezTo>
                  <a:pt x="531" y="0"/>
                  <a:pt x="0" y="531"/>
                  <a:pt x="0" y="1187"/>
                </a:cubicBezTo>
                <a:cubicBezTo>
                  <a:pt x="168" y="1187"/>
                  <a:pt x="168" y="1187"/>
                  <a:pt x="168" y="1187"/>
                </a:cubicBezTo>
                <a:cubicBezTo>
                  <a:pt x="168" y="624"/>
                  <a:pt x="624" y="168"/>
                  <a:pt x="1187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43"/>
          <p:cNvSpPr/>
          <p:nvPr/>
        </p:nvSpPr>
        <p:spPr bwMode="auto">
          <a:xfrm>
            <a:off x="6679534" y="3971807"/>
            <a:ext cx="1758917" cy="1758926"/>
          </a:xfrm>
          <a:custGeom>
            <a:avLst/>
            <a:gdLst>
              <a:gd name="T0" fmla="*/ 1187 w 1187"/>
              <a:gd name="T1" fmla="*/ 0 h 1187"/>
              <a:gd name="T2" fmla="*/ 1019 w 1187"/>
              <a:gd name="T3" fmla="*/ 0 h 1187"/>
              <a:gd name="T4" fmla="*/ 0 w 1187"/>
              <a:gd name="T5" fmla="*/ 1019 h 1187"/>
              <a:gd name="T6" fmla="*/ 0 w 1187"/>
              <a:gd name="T7" fmla="*/ 1187 h 1187"/>
              <a:gd name="T8" fmla="*/ 1187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0"/>
                </a:moveTo>
                <a:cubicBezTo>
                  <a:pt x="1019" y="0"/>
                  <a:pt x="1019" y="0"/>
                  <a:pt x="1019" y="0"/>
                </a:cubicBezTo>
                <a:cubicBezTo>
                  <a:pt x="1019" y="563"/>
                  <a:pt x="563" y="1019"/>
                  <a:pt x="0" y="1019"/>
                </a:cubicBezTo>
                <a:cubicBezTo>
                  <a:pt x="0" y="1187"/>
                  <a:pt x="0" y="1187"/>
                  <a:pt x="0" y="1187"/>
                </a:cubicBezTo>
                <a:cubicBezTo>
                  <a:pt x="656" y="1187"/>
                  <a:pt x="1187" y="656"/>
                  <a:pt x="11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0"/>
          <p:cNvSpPr/>
          <p:nvPr/>
        </p:nvSpPr>
        <p:spPr bwMode="auto">
          <a:xfrm>
            <a:off x="6687737" y="2210936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noFill/>
          <a:ln w="158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71001" y="1901338"/>
            <a:ext cx="849129" cy="821094"/>
            <a:chOff x="5413751" y="1710838"/>
            <a:chExt cx="849129" cy="821094"/>
          </a:xfrm>
        </p:grpSpPr>
        <p:sp>
          <p:nvSpPr>
            <p:cNvPr id="8" name="椭圆 7"/>
            <p:cNvSpPr/>
            <p:nvPr/>
          </p:nvSpPr>
          <p:spPr>
            <a:xfrm>
              <a:off x="5413751" y="1710838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6"/>
            <p:cNvSpPr txBox="1"/>
            <p:nvPr/>
          </p:nvSpPr>
          <p:spPr>
            <a:xfrm>
              <a:off x="5475485" y="176744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94509" y="3599657"/>
            <a:ext cx="830079" cy="821094"/>
            <a:chOff x="7137259" y="3409157"/>
            <a:chExt cx="830079" cy="821094"/>
          </a:xfrm>
        </p:grpSpPr>
        <p:sp>
          <p:nvSpPr>
            <p:cNvPr id="11" name="椭圆 10"/>
            <p:cNvSpPr/>
            <p:nvPr/>
          </p:nvSpPr>
          <p:spPr>
            <a:xfrm>
              <a:off x="713725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57"/>
            <p:cNvSpPr txBox="1"/>
            <p:nvPr/>
          </p:nvSpPr>
          <p:spPr>
            <a:xfrm>
              <a:off x="717994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0449" y="3599657"/>
            <a:ext cx="830079" cy="821094"/>
            <a:chOff x="3713199" y="3409157"/>
            <a:chExt cx="830079" cy="821094"/>
          </a:xfrm>
        </p:grpSpPr>
        <p:sp>
          <p:nvSpPr>
            <p:cNvPr id="10" name="椭圆 9"/>
            <p:cNvSpPr/>
            <p:nvPr/>
          </p:nvSpPr>
          <p:spPr>
            <a:xfrm>
              <a:off x="371319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75588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512"/>
          <p:cNvSpPr/>
          <p:nvPr/>
        </p:nvSpPr>
        <p:spPr bwMode="auto">
          <a:xfrm>
            <a:off x="8084204" y="223037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E271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7330" y="2135772"/>
            <a:ext cx="331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zh-CN" altLang="zh-CN" sz="2400" dirty="0">
              <a:solidFill>
                <a:srgbClr val="E271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957843" y="187524"/>
            <a:ext cx="974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检索式问题回答匹配（基于</a:t>
            </a:r>
            <a:r>
              <a:rPr lang="en-US" altLang="zh-CN" sz="3600" dirty="0"/>
              <a:t>word2vec</a:t>
            </a:r>
            <a:r>
              <a:rPr lang="zh-CN" altLang="en-US" sz="3600" dirty="0"/>
              <a:t>重排）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512"/>
          <p:cNvSpPr/>
          <p:nvPr/>
        </p:nvSpPr>
        <p:spPr bwMode="auto">
          <a:xfrm>
            <a:off x="9051948" y="383478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5074" y="3740182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问题长度</a:t>
            </a:r>
            <a:endParaRPr lang="zh-CN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12"/>
          <p:cNvSpPr/>
          <p:nvPr/>
        </p:nvSpPr>
        <p:spPr bwMode="auto">
          <a:xfrm>
            <a:off x="8059565" y="5473295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02691" y="5378693"/>
            <a:ext cx="298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共现关键词的逆序数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12"/>
          <p:cNvSpPr/>
          <p:nvPr/>
        </p:nvSpPr>
        <p:spPr bwMode="auto">
          <a:xfrm>
            <a:off x="2360565" y="4880551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03691" y="4785949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共现关键词数</a:t>
            </a:r>
            <a:endParaRPr lang="zh-CN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271001" y="5160879"/>
            <a:ext cx="830079" cy="821094"/>
            <a:chOff x="5413751" y="4970379"/>
            <a:chExt cx="830079" cy="821094"/>
          </a:xfrm>
        </p:grpSpPr>
        <p:sp>
          <p:nvSpPr>
            <p:cNvPr id="9" name="椭圆 8"/>
            <p:cNvSpPr/>
            <p:nvPr/>
          </p:nvSpPr>
          <p:spPr>
            <a:xfrm>
              <a:off x="5413751" y="4970379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5456435" y="506508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512"/>
          <p:cNvSpPr/>
          <p:nvPr/>
        </p:nvSpPr>
        <p:spPr bwMode="auto">
          <a:xfrm>
            <a:off x="751146" y="1389421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356" y="1294820"/>
            <a:ext cx="345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2201" y="1694528"/>
            <a:ext cx="3837915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取</a:t>
            </a:r>
            <a:r>
              <a:rPr lang="en-US" altLang="zh-CN" sz="1600" dirty="0"/>
              <a:t>ES</a:t>
            </a:r>
            <a:r>
              <a:rPr lang="zh-CN" altLang="en-US" sz="1600" dirty="0"/>
              <a:t>检索到的匹配度最高的前</a:t>
            </a:r>
            <a:r>
              <a:rPr lang="en-US" altLang="zh-CN" sz="1600" dirty="0"/>
              <a:t>20</a:t>
            </a:r>
            <a:r>
              <a:rPr lang="zh-CN" altLang="en-US" sz="1600" dirty="0"/>
              <a:t>个问题，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jieba</a:t>
            </a:r>
            <a:r>
              <a:rPr lang="zh-CN" altLang="en-US" sz="1600" dirty="0"/>
              <a:t>的词性标注功能，只保留名词和动词，从使用</a:t>
            </a:r>
            <a:r>
              <a:rPr lang="en-US" altLang="zh-CN" sz="1600" dirty="0" err="1"/>
              <a:t>gensim</a:t>
            </a:r>
            <a:r>
              <a:rPr lang="zh-CN" altLang="en-US" sz="1600" dirty="0"/>
              <a:t>基于所有问答预训练的词向量中获取各个词的词向量并加和取平均，计算输入问题，与</a:t>
            </a:r>
            <a:r>
              <a:rPr lang="en-US" altLang="zh-CN" sz="1600" dirty="0"/>
              <a:t>20</a:t>
            </a:r>
            <a:r>
              <a:rPr lang="zh-CN" altLang="en-US" sz="1600" dirty="0"/>
              <a:t>个检索问题的平均词向量的余弦相似度。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endParaRPr lang="zh-CN" altLang="en-US" sz="1600" dirty="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A25CFB62-977D-433A-B45E-31ACC6D76B4A}"/>
              </a:ext>
            </a:extLst>
          </p:cNvPr>
          <p:cNvSpPr txBox="1"/>
          <p:nvPr/>
        </p:nvSpPr>
        <p:spPr>
          <a:xfrm>
            <a:off x="5135090" y="1288918"/>
            <a:ext cx="6304177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除用</a:t>
            </a:r>
            <a:r>
              <a:rPr lang="en-US" altLang="zh-CN" sz="1600" dirty="0"/>
              <a:t>word2vec</a:t>
            </a:r>
            <a:r>
              <a:rPr lang="zh-CN" altLang="en-US" sz="1600" dirty="0"/>
              <a:t>计算余弦相似度外，还使用其他三个规则来综合评价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8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3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33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3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3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8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8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43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8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8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8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33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23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3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3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48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73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3" grpId="0" animBg="1"/>
      <p:bldP spid="24" grpId="0"/>
      <p:bldP spid="26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47" grpId="0" animBg="1"/>
      <p:bldP spid="51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4" y="187524"/>
            <a:ext cx="349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生成式回答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48464" y="3253346"/>
            <a:ext cx="5105602" cy="1334204"/>
            <a:chOff x="8340933" y="623450"/>
            <a:chExt cx="2595784" cy="1334204"/>
          </a:xfrm>
        </p:grpSpPr>
        <p:sp>
          <p:nvSpPr>
            <p:cNvPr id="57" name="TextBox 56"/>
            <p:cNvSpPr txBox="1"/>
            <p:nvPr/>
          </p:nvSpPr>
          <p:spPr>
            <a:xfrm>
              <a:off x="8491220" y="1117296"/>
              <a:ext cx="2133944" cy="84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bi-GRU+Luong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Attention+Beam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search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512"/>
            <p:cNvSpPr/>
            <p:nvPr/>
          </p:nvSpPr>
          <p:spPr bwMode="auto">
            <a:xfrm>
              <a:off x="8340933" y="704190"/>
              <a:ext cx="96621" cy="234737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59412" y="6234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</a:t>
              </a:r>
              <a:endPara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395380" y="2286657"/>
            <a:ext cx="2620431" cy="717153"/>
            <a:chOff x="8641357" y="2133650"/>
            <a:chExt cx="2620431" cy="717153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99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使用框架</a:t>
              </a:r>
              <a:endParaRPr lang="zh-CN" altLang="zh-CN" sz="2000" dirty="0">
                <a:solidFill>
                  <a:srgbClr val="00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795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当检索问题不在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中或检索式最终打分低于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时，将调用生成式模型生成问题答案。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6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6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2654</TotalTime>
  <Words>1260</Words>
  <Application>Microsoft Office PowerPoint</Application>
  <PresentationFormat>自定义</PresentationFormat>
  <Paragraphs>168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Calibri</vt:lpstr>
      <vt:lpstr>微软雅黑</vt:lpstr>
      <vt:lpstr>Arial</vt:lpstr>
      <vt:lpstr>Calibri Light</vt:lpstr>
      <vt:lpstr>宋体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王 磊</cp:lastModifiedBy>
  <cp:revision>343</cp:revision>
  <dcterms:created xsi:type="dcterms:W3CDTF">2014-08-23T03:40:00Z</dcterms:created>
  <dcterms:modified xsi:type="dcterms:W3CDTF">2019-08-19T05:10:03Z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